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60" r:id="rId5"/>
  </p:sldMasterIdLst>
  <p:notesMasterIdLst>
    <p:notesMasterId r:id="rId23"/>
  </p:notesMasterIdLst>
  <p:handoutMasterIdLst>
    <p:handoutMasterId r:id="rId24"/>
  </p:handoutMasterIdLst>
  <p:sldIdLst>
    <p:sldId id="272" r:id="rId6"/>
    <p:sldId id="374" r:id="rId7"/>
    <p:sldId id="2147478854" r:id="rId8"/>
    <p:sldId id="2147478817" r:id="rId9"/>
    <p:sldId id="2147478844" r:id="rId10"/>
    <p:sldId id="2147478842" r:id="rId11"/>
    <p:sldId id="2147478853" r:id="rId12"/>
    <p:sldId id="2147478824" r:id="rId13"/>
    <p:sldId id="2147478845" r:id="rId14"/>
    <p:sldId id="2147478796" r:id="rId15"/>
    <p:sldId id="261" r:id="rId16"/>
    <p:sldId id="271" r:id="rId17"/>
    <p:sldId id="2147478848" r:id="rId18"/>
    <p:sldId id="2147478849" r:id="rId19"/>
    <p:sldId id="2147478850" r:id="rId20"/>
    <p:sldId id="2147478851" r:id="rId21"/>
    <p:sldId id="214747885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AE6B579D-8513-406E-A3C4-9EA25642A84B}">
          <p14:sldIdLst>
            <p14:sldId id="272"/>
            <p14:sldId id="374"/>
          </p14:sldIdLst>
        </p14:section>
        <p14:section name="Reliability Results on BaseCase" id="{996BD3DA-26F5-42B4-A3E1-CC5C904BD4AF}">
          <p14:sldIdLst>
            <p14:sldId id="2147478854"/>
          </p14:sldIdLst>
        </p14:section>
        <p14:section name="Additional Analysis - Preferred Option" id="{9D079278-C518-4250-BB1C-BA7970347E50}">
          <p14:sldIdLst>
            <p14:sldId id="2147478817"/>
            <p14:sldId id="2147478844"/>
            <p14:sldId id="2147478842"/>
            <p14:sldId id="2147478853"/>
          </p14:sldIdLst>
        </p14:section>
        <p14:section name="ERCOT Recommended Option" id="{72491126-CD37-42DC-A0A3-EB5E2CA35953}">
          <p14:sldIdLst>
            <p14:sldId id="2147478824"/>
            <p14:sldId id="2147478845"/>
            <p14:sldId id="2147478796"/>
          </p14:sldIdLst>
        </p14:section>
        <p14:section name="Moving Forward" id="{A21236E9-C27F-4E63-A216-3E61FEBAB93D}">
          <p14:sldIdLst/>
        </p14:section>
        <p14:section name="Thank you!" id="{23D286EB-4A5F-4000-8397-A08BDC1C28B0}">
          <p14:sldIdLst>
            <p14:sldId id="261"/>
          </p14:sldIdLst>
        </p14:section>
        <p14:section name="Appendix" id="{C1140531-B23B-466D-91A4-BF85FE9845A4}">
          <p14:sldIdLst>
            <p14:sldId id="271"/>
            <p14:sldId id="2147478848"/>
            <p14:sldId id="2147478849"/>
            <p14:sldId id="2147478850"/>
            <p14:sldId id="2147478851"/>
            <p14:sldId id="214747885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4790F16-BFD2-D0B5-B6B6-BF5542BA1775}" name="Gnanam, Prabhu" initials="GG" userId="S::Gnanaprabhu.Gnanam@ercot.com::d03f8348-7b6f-4b0c-9d33-21c06bcfa775" providerId="AD"/>
  <p188:author id="{F62FE15F-B24D-923F-93DA-036D91E4413F}" name="Ahmed, Tanzila" initials="TA" userId="S::Tanzila.Ahmed@ercot.com::ea06b024-ef11-47eb-8d9d-0be56109653e" providerId="AD"/>
  <p188:author id="{CEFC3FB5-AC48-DF78-E8CC-2725B05A89E1}" name="Penti, Abishek" initials="AP" userId="S::Abishek.Penti@ercot.com::aecc7d55-d0ce-43f0-80b7-e0b0bbe3faf5" providerId="AD"/>
  <p188:author id="{B39AE3CA-EB25-4CD9-9453-942A94071548}" name="Golen, Robert" initials="RG" userId="S::Robert.Golen@ercot.com::71f8c5a0-fca0-4b34-9386-d3f89548f9f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00"/>
    <a:srgbClr val="890C58"/>
    <a:srgbClr val="FF8200"/>
    <a:srgbClr val="5B6770"/>
    <a:srgbClr val="FFBDBD"/>
    <a:srgbClr val="FFEEB9"/>
    <a:srgbClr val="AA0000"/>
    <a:srgbClr val="FFD1D1"/>
    <a:srgbClr val="2794A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05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54C447-F63E-708A-7640-F379BC3B6F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E9CD3C-9D08-D54A-E18D-CB66DD985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C7D50-3744-4F5E-B211-7EE7AB53D25A}" type="datetimeFigureOut">
              <a:rPr lang="en-US" smtClean="0"/>
              <a:t>5/12/2026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76D3F-B471-2F90-E003-19CC7E1391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A019F-EAF7-AC1D-CF33-3B24307B5D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B4229-F194-457F-858D-7FD6DC77E7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5493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32203-7F7F-406D-A6A3-240BE64C5DFA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4BC6D-B4C2-499C-B968-7B53BF05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3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048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AF926-C1D4-0631-A947-51E16BCE5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F10108-2E94-488D-66AC-B0FB4169BC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658024-AA8F-8295-0926-76566C5A68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B3CC10-61E1-3CEB-554C-D12652EA27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267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18825-0DDA-B142-733D-06B4B8A44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6DD955-BA76-D83E-16B2-8CFFD10BC0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BA7C9C-1F6A-6EB6-4BD9-F9A40265BC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48ACA1-5456-F23E-2280-9190E3B647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75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1289A-167A-9EB3-3B9C-16CB635AD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A050CA-8200-9AC8-A626-73F3BFE413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FA9AA0-882C-B836-0C0E-F095A26AC7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CA5B0-6A3B-B848-070E-502C2A4E1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687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2024B-9998-F188-79B6-BC9394C68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D4B598-E1CF-8DA8-7D17-4F6196E372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697137-C55F-F39B-D415-7ED0B5F09F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596A32-458B-987A-D49C-9987CB1554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638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7CFA6-BDF2-7439-D1C3-1B420A74FB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EB8836-1D8D-1F27-A620-A62A872C8A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BC215C-FF30-3A8C-74DC-ACDFAEEDDC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3ECA7E-BAEC-7A94-AC20-D8CAD36D6D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126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2EEB1-9587-7300-AFBE-ED0CD683D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242A1E-E89A-EA67-66C1-874628FC41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7014DA-0F1D-C329-FC64-C32872F5C7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384309-7181-FC4F-1127-922B289E89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595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5802D9-2F73-A263-28E7-486C8A489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241ADA3-F564-E7C2-1972-0F9FF557AE0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77A54B6-1CA8-9AE2-BCA6-21205CB4852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>
                  <a:solidFill>
                    <a:schemeClr val="bg1"/>
                  </a:solidFill>
                </a:rPr>
                <a:t>PUBLIC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12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197228CF-7CDD-26CC-CA47-4AF0A314B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838700" cy="12192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277CEE6-13A0-6BA8-8A3C-EA3A8B9CA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76" y="2152650"/>
            <a:ext cx="5602224" cy="40195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24E62B-01AB-F5DE-E2D4-85B1DECC9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96050" y="0"/>
            <a:ext cx="569595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33291D-BE72-DBF6-5318-1BD0E712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3288" y="6356350"/>
            <a:ext cx="1338712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38100-AC14-9CC0-AD86-426AD89D4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96E23-B521-5C07-85E1-BA73A20D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D0B2-8800-4E48-BDCE-A19E57C7C5AF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A00A7-6A1E-80A0-8EB9-F7F05925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312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848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021CF500-4BD3-92C6-CCBD-156DED65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1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Text Placeholder 22">
            <a:extLst>
              <a:ext uri="{FF2B5EF4-FFF2-40B4-BE49-F238E27FC236}">
                <a16:creationId xmlns:a16="http://schemas.microsoft.com/office/drawing/2014/main" id="{5BFBC12E-0B6E-E8C7-9088-B497FB4917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1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E7750B-0863-BB91-0C67-54B5E9B868D6}"/>
              </a:ext>
            </a:extLst>
          </p:cNvPr>
          <p:cNvSpPr txBox="1"/>
          <p:nvPr userDrawn="1"/>
        </p:nvSpPr>
        <p:spPr>
          <a:xfrm>
            <a:off x="8032876" y="1370524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Learn More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61C0C-432D-CBAD-EA65-6543DA81C252}"/>
              </a:ext>
            </a:extLst>
          </p:cNvPr>
          <p:cNvSpPr txBox="1"/>
          <p:nvPr userDrawn="1"/>
        </p:nvSpPr>
        <p:spPr>
          <a:xfrm>
            <a:off x="8054878" y="1783080"/>
            <a:ext cx="332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29B"/>
                </a:solidFill>
              </a:rPr>
              <a:t>www.ercot.com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781169-74C0-5084-B1E5-21B24E64EBD9}"/>
              </a:ext>
            </a:extLst>
          </p:cNvPr>
          <p:cNvSpPr txBox="1"/>
          <p:nvPr userDrawn="1"/>
        </p:nvSpPr>
        <p:spPr>
          <a:xfrm>
            <a:off x="8032876" y="2442045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Download ERCOT Mobile App</a:t>
            </a:r>
          </a:p>
        </p:txBody>
      </p:sp>
      <p:pic>
        <p:nvPicPr>
          <p:cNvPr id="9" name="Graphic 8" descr="Google play logo on the left and App Store logo on the right">
            <a:extLst>
              <a:ext uri="{FF2B5EF4-FFF2-40B4-BE49-F238E27FC236}">
                <a16:creationId xmlns:a16="http://schemas.microsoft.com/office/drawing/2014/main" id="{4CC00E98-A942-2688-815D-B898449C0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41368" y="2987763"/>
            <a:ext cx="2635124" cy="3674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BA5BE-9DD2-6EE7-CE28-D076D6D33E94}"/>
              </a:ext>
            </a:extLst>
          </p:cNvPr>
          <p:cNvSpPr txBox="1"/>
          <p:nvPr userDrawn="1"/>
        </p:nvSpPr>
        <p:spPr>
          <a:xfrm>
            <a:off x="8054878" y="3786789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Connect With Us</a:t>
            </a:r>
          </a:p>
        </p:txBody>
      </p:sp>
      <p:pic>
        <p:nvPicPr>
          <p:cNvPr id="11" name="Graphic 10" descr="Instagram icon">
            <a:extLst>
              <a:ext uri="{FF2B5EF4-FFF2-40B4-BE49-F238E27FC236}">
                <a16:creationId xmlns:a16="http://schemas.microsoft.com/office/drawing/2014/main" id="{808F1D0F-170C-B600-9B14-471787DABDB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128" y="4359746"/>
            <a:ext cx="314995" cy="3149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EB4558-FE65-DD30-A396-E7A22D6A4264}"/>
              </a:ext>
            </a:extLst>
          </p:cNvPr>
          <p:cNvSpPr txBox="1"/>
          <p:nvPr userDrawn="1"/>
        </p:nvSpPr>
        <p:spPr>
          <a:xfrm>
            <a:off x="8715473" y="4378550"/>
            <a:ext cx="3098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facebook.com/ERCOTISO</a:t>
            </a:r>
          </a:p>
        </p:txBody>
      </p:sp>
      <p:pic>
        <p:nvPicPr>
          <p:cNvPr id="13" name="Graphic 12" descr="Twitter or X  icon">
            <a:extLst>
              <a:ext uri="{FF2B5EF4-FFF2-40B4-BE49-F238E27FC236}">
                <a16:creationId xmlns:a16="http://schemas.microsoft.com/office/drawing/2014/main" id="{787C2377-716C-DE29-E499-06278CE1DB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26128" y="4816173"/>
            <a:ext cx="314995" cy="3149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BFB969-D759-088E-D454-9701B3843365}"/>
              </a:ext>
            </a:extLst>
          </p:cNvPr>
          <p:cNvSpPr txBox="1"/>
          <p:nvPr userDrawn="1"/>
        </p:nvSpPr>
        <p:spPr>
          <a:xfrm>
            <a:off x="8715473" y="4823175"/>
            <a:ext cx="210813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x.com/ercot_iso</a:t>
            </a:r>
          </a:p>
        </p:txBody>
      </p:sp>
      <p:pic>
        <p:nvPicPr>
          <p:cNvPr id="15" name="Graphic 14" descr="LinkedIn icon">
            <a:extLst>
              <a:ext uri="{FF2B5EF4-FFF2-40B4-BE49-F238E27FC236}">
                <a16:creationId xmlns:a16="http://schemas.microsoft.com/office/drawing/2014/main" id="{44604974-1959-249D-D54A-C4A63E150B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326128" y="5292078"/>
            <a:ext cx="314995" cy="3149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405696A-1EA6-9F4D-1D36-33EB7B0D95CF}"/>
              </a:ext>
            </a:extLst>
          </p:cNvPr>
          <p:cNvSpPr txBox="1"/>
          <p:nvPr userDrawn="1"/>
        </p:nvSpPr>
        <p:spPr>
          <a:xfrm>
            <a:off x="8715473" y="5299080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linkedin.com/company/ercot</a:t>
            </a:r>
          </a:p>
        </p:txBody>
      </p:sp>
      <p:pic>
        <p:nvPicPr>
          <p:cNvPr id="17" name="Graphic 16" descr="Instagram icon">
            <a:extLst>
              <a:ext uri="{FF2B5EF4-FFF2-40B4-BE49-F238E27FC236}">
                <a16:creationId xmlns:a16="http://schemas.microsoft.com/office/drawing/2014/main" id="{253A132C-4DFA-62F1-D25A-9C17628037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26128" y="5773360"/>
            <a:ext cx="314996" cy="314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6F1584-300D-A8F1-CE34-0DF564E440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 userDrawn="1"/>
        </p:nvSpPr>
        <p:spPr>
          <a:xfrm>
            <a:off x="8706121" y="5773359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instagram.com/ercot_iso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7C754C4F-B602-D803-BB7A-BEE1415C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556513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0560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0511CB1D-D7A8-8516-A8D6-FDE88BB3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2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7DB85F87-C4AC-5AA2-4395-ABB6B533D5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2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524951DF-39E3-E4DB-EB22-28C36CEE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942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CDD9FF63-9408-EDE4-8E4D-207871A99374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E25432-F52F-28E3-5AF1-36B3BEC45282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B3A409-F400-7551-A8C4-6293E631585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6740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BA731D8E-76C7-4378-D70D-F28235989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5DC4EEB7-7FF8-ADA5-D703-C42F640B8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Date Placeholder 2">
            <a:extLst>
              <a:ext uri="{FF2B5EF4-FFF2-40B4-BE49-F238E27FC236}">
                <a16:creationId xmlns:a16="http://schemas.microsoft.com/office/drawing/2014/main" id="{63A4F9EC-9B00-DD2E-4FD0-14835D1777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4622DDF3-D449-4F98-B894-CB4D05D68FAC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FB9B303E-051B-949A-B055-22AB9ACA3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E58C439B-7649-E629-EB56-7EBF6F3387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9061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069" y="2564247"/>
            <a:ext cx="4882568" cy="3999346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ED41D71-8915-53EB-36A0-392D41DD0E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3" y="5054600"/>
            <a:ext cx="5201214" cy="1457037"/>
          </a:xfrm>
          <a:prstGeom prst="foldedCorner">
            <a:avLst>
              <a:gd name="adj" fmla="val 21194"/>
            </a:avLst>
          </a:prstGeom>
          <a:solidFill>
            <a:srgbClr val="E6EBF0">
              <a:alpha val="68000"/>
            </a:srgbClr>
          </a:solidFill>
          <a:ln w="9525" cap="rnd">
            <a:noFill/>
          </a:ln>
          <a:effectLst>
            <a:outerShdw blurRad="50800" dist="38100" dir="10800000" sx="1000" sy="1000" algn="r" rotWithShape="0">
              <a:prstClr val="black">
                <a:alpha val="46000"/>
              </a:prstClr>
            </a:outerShdw>
          </a:effectLst>
        </p:spPr>
        <p:txBody>
          <a:bodyPr vert="horz" wrap="square" lIns="274320" tIns="182880" rIns="640080" bIns="18288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en-US" sz="1400" dirty="0" smtClean="0"/>
            </a:lvl2pPr>
            <a:lvl3pPr marL="548640" indent="-18288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◦"/>
              <a:defRPr lang="en-US" sz="1400" dirty="0"/>
            </a:lvl3pPr>
            <a:lvl4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lang="en-US" sz="1400" dirty="0" smtClean="0"/>
            </a:lvl4pPr>
            <a:lvl5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lang="en-US" sz="1400" dirty="0"/>
            </a:lvl5pPr>
            <a:lvl6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4A302066-7B9E-F90D-A634-1CEEF4EAA7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5" y="1092200"/>
            <a:ext cx="5201213" cy="25515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i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400"/>
            </a:lvl2pPr>
            <a:lvl3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/>
            </a:lvl3pPr>
            <a:lvl4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/>
            </a:lvl4pPr>
            <a:lvl5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455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9C062-513C-DF24-5E8C-7A974D572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122363"/>
            <a:ext cx="111252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C3F11-2763-0216-A1B0-5E8B4FA80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602038"/>
            <a:ext cx="11125200" cy="1655762"/>
          </a:xfrm>
        </p:spPr>
        <p:txBody>
          <a:bodyPr wrap="square"/>
          <a:lstStyle>
            <a:lvl1pPr marL="0" indent="0" algn="ctr">
              <a:buNone/>
              <a:defRPr sz="2400" b="1">
                <a:solidFill>
                  <a:srgbClr val="00829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C98B8-43D7-C7B4-9956-25AC1BBC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9BF30-5D82-5572-733E-882E0C0D3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5B5F-6A76-46F9-AC11-757A044249AE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906F4-426A-AD9D-021A-D7E95E34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13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22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800" dirty="0"/>
            </a:lvl2pPr>
            <a:lvl3pPr>
              <a:defRPr lang="en-US" sz="1600" dirty="0"/>
            </a:lvl3pPr>
            <a:lvl4pPr>
              <a:defRPr lang="en-US" sz="1400" dirty="0"/>
            </a:lvl4pPr>
            <a:lvl5pPr>
              <a:defRPr lang="en-US" sz="12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0760-0B16-41B8-81DA-58FA2187E1CC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991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F24F99E-0EFC-4E0E-5FA5-D6E209736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5991225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CB17BE-2CF2-5B69-2FA2-C556C75E78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299" y="1676400"/>
            <a:ext cx="6791325" cy="26098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6800850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5D5F82-2DE8-D31E-AE3D-018BD935DE3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77201" y="533400"/>
            <a:ext cx="3581400" cy="5638799"/>
          </a:xfrm>
        </p:spPr>
        <p:txBody>
          <a:bodyPr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1" y="6356350"/>
            <a:ext cx="6762749" cy="365125"/>
          </a:xfrm>
        </p:spPr>
        <p:txBody>
          <a:bodyPr wrap="square" lIns="0"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5086D0-23A2-1C6B-A4BF-B6E909DA9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475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261937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5368159"/>
            <a:ext cx="11163298" cy="848019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8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600" dirty="0"/>
            </a:lvl2pPr>
            <a:lvl3pPr>
              <a:defRPr lang="en-US" sz="1400" dirty="0"/>
            </a:lvl3pPr>
            <a:lvl4pPr>
              <a:defRPr lang="en-US" sz="1200" dirty="0"/>
            </a:lvl4pPr>
            <a:lvl5pPr>
              <a:defRPr lang="en-US" sz="11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3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436373" cy="266148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299" y="5181600"/>
            <a:ext cx="11163298" cy="1026695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8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6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May 12,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5AA58058-5D6E-9039-C68D-B258F15F9642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6035040" y="1654175"/>
            <a:ext cx="5623557" cy="266148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460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3A0C87A-E909-99E5-543B-B8CA963F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3EC354D-D331-C418-3300-B354E37BE1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981200"/>
            <a:ext cx="5381625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AF89336-B087-2FA3-5FA7-10663E4994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43650" y="1971674"/>
            <a:ext cx="5314950" cy="4210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5AFFA6-4F88-DA05-B2CA-9691F408E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51180-8907-F3FB-F8E0-201D1BE6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5BA03-1E8A-4A71-9375-E941FF070046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96C78-7C87-2BC7-8FE9-856E3E375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44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BA45-4981-AC22-EC96-99A5E090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61962"/>
            <a:ext cx="4838700" cy="1527094"/>
          </a:xfrm>
        </p:spPr>
        <p:txBody>
          <a:bodyPr anchor="t">
            <a:normAutofit/>
          </a:bodyPr>
          <a:lstStyle>
            <a:lvl1pPr>
              <a:defRPr lang="en-US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73643-F605-4790-3956-B453E9FC9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188F8-67CB-419F-AAD4-5AB1C4EFBB40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65AF8-0057-EBA2-2E30-0B741139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DE8A-3AB5-3C00-B26E-3F6DD6EA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81ED5FB-5036-27D9-26F4-B48307D67C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2181225"/>
            <a:ext cx="5600700" cy="4000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0ACB72E-F2A9-AC8B-FAC7-489B472850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57950" y="457200"/>
            <a:ext cx="5200650" cy="5724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595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1678F26-9E3A-1EC0-39CE-8DC562CAF9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DA6C0-622C-56B9-A11A-C7B46D6B1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-1" y="0"/>
            <a:ext cx="6096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ERCOT logo white on background">
            <a:extLst>
              <a:ext uri="{FF2B5EF4-FFF2-40B4-BE49-F238E27FC236}">
                <a16:creationId xmlns:a16="http://schemas.microsoft.com/office/drawing/2014/main" id="{24916EE6-D8BD-2246-322B-E4425F0F9A2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DC1132D-9952-07F0-B506-0AC57F014644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E356D3-1829-BA32-62D3-D6BBF887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9F1A3B-7D9E-6E0C-224F-7FFACD1B9397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2CD704-9BA3-CCE0-2685-8FBAA5974224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813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78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3ED7C-25D4-4004-0ADC-2942F5EF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7534D-C175-91CE-AB0E-8AF761299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706252"/>
            <a:ext cx="11125201" cy="44707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F572-2776-A000-A27C-E69A8CD2DB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16884" y="6356350"/>
            <a:ext cx="27732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rgbClr val="5B6770"/>
                </a:solidFill>
              </a:defRPr>
            </a:lvl1pPr>
          </a:lstStyle>
          <a:p>
            <a:fld id="{B145F6E8-FE0B-4A87-A96D-6C3DE3AC3724}" type="datetime4">
              <a:rPr lang="en-US" smtClean="0"/>
              <a:t>May 12, 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1D105-0AFC-E989-21E7-4A7577224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356350"/>
            <a:ext cx="8010526" cy="365125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B677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94E2B-7999-A86B-70B0-0CA8AF3AB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56350"/>
            <a:ext cx="533400" cy="365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3" name="Graphic 22" descr="ERCOT logo">
            <a:extLst>
              <a:ext uri="{FF2B5EF4-FFF2-40B4-BE49-F238E27FC236}">
                <a16:creationId xmlns:a16="http://schemas.microsoft.com/office/drawing/2014/main" id="{860966C1-7702-678E-6F8A-91940323E9F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CE24704-51D7-2CB8-A1DB-A39B7EEEA928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2AAAB4-B1A4-DCFD-AF60-75F135DD9F6D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09C7F2-C29B-60A9-D309-0B97779BE9DF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03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73" r:id="rId3"/>
    <p:sldLayoutId id="2147483672" r:id="rId4"/>
    <p:sldLayoutId id="2147483682" r:id="rId5"/>
    <p:sldLayoutId id="2147483664" r:id="rId6"/>
    <p:sldLayoutId id="2147483668" r:id="rId7"/>
    <p:sldLayoutId id="2147483669" r:id="rId8"/>
    <p:sldLayoutId id="2147483666" r:id="rId9"/>
    <p:sldLayoutId id="2147483675" r:id="rId10"/>
    <p:sldLayoutId id="2147483679" r:id="rId11"/>
    <p:sldLayoutId id="2147483676" r:id="rId12"/>
    <p:sldLayoutId id="2147483680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2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◦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-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44">
          <p15:clr>
            <a:srgbClr val="F26B43"/>
          </p15:clr>
        </p15:guide>
        <p15:guide id="3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1056" userDrawn="1">
          <p15:clr>
            <a:srgbClr val="F26B43"/>
          </p15:clr>
        </p15:guide>
        <p15:guide id="7" orient="horz" pos="2260" userDrawn="1">
          <p15:clr>
            <a:srgbClr val="F26B43"/>
          </p15:clr>
        </p15:guide>
        <p15:guide id="8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Gnanaprabhu.Gnanam@ercot.com" TargetMode="Externa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AF31B-7178-C607-17D8-2A2BD0BBE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499839-B798-E7B3-DB15-49FAE5639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65088" y="1256018"/>
            <a:ext cx="6316168" cy="460400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400" dirty="0">
                <a:solidFill>
                  <a:schemeClr val="tx2"/>
                </a:solidFill>
              </a:rPr>
              <a:t>CPS Energy (CPS) – Combined Reactive Power Planning Project &amp; Helotes 345/138-kV Switching Station and Autotransformer Addition at Eastside Switching Station Project (25RPG013 &amp; 25RPG017)</a:t>
            </a:r>
            <a:br>
              <a:rPr lang="en-US" sz="2800" dirty="0">
                <a:solidFill>
                  <a:schemeClr val="tx2"/>
                </a:solidFill>
              </a:rPr>
            </a:br>
            <a:br>
              <a:rPr lang="en-US" sz="1400" b="0" dirty="0"/>
            </a:br>
            <a:br>
              <a:rPr lang="en-US" sz="1400" b="0" dirty="0"/>
            </a:br>
            <a:br>
              <a:rPr lang="en-US" sz="1400" b="0" dirty="0"/>
            </a:br>
            <a:r>
              <a:rPr lang="en-US" b="0" i="1" dirty="0"/>
              <a:t>Prabhu Gnanam</a:t>
            </a:r>
            <a:br>
              <a:rPr lang="en-US" b="0" i="1" dirty="0"/>
            </a:br>
            <a:r>
              <a:rPr lang="en-US" b="0" i="1" dirty="0"/>
              <a:t>Director, Grid Planning</a:t>
            </a:r>
            <a:br>
              <a:rPr lang="en-US" b="0" i="1" dirty="0"/>
            </a:br>
            <a:br>
              <a:rPr lang="en-US" b="0" i="1" dirty="0"/>
            </a:br>
            <a:r>
              <a:rPr lang="en-US" sz="1800" b="0" dirty="0"/>
              <a:t>Technical Advisory Committee Meeting</a:t>
            </a:r>
            <a:br>
              <a:rPr lang="en-US" sz="1800" b="0" dirty="0"/>
            </a:br>
            <a:r>
              <a:rPr lang="en-US" sz="1600" b="0" dirty="0"/>
              <a:t>May 19,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611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FF2A0-CAF3-1AD3-C106-E8AA2B20A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E553A-FF12-F026-0981-2370B1BE4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ERCOT Recommendation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EBBB6B-6368-B20D-A720-1B4F7479B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10</a:t>
            </a:fld>
            <a:endParaRPr lang="en-US"/>
          </a:p>
        </p:txBody>
      </p:sp>
      <p:pic>
        <p:nvPicPr>
          <p:cNvPr id="3" name="Picture 2" descr="Map&#10;&#10;AI-generated content may be incorrect.">
            <a:extLst>
              <a:ext uri="{FF2B5EF4-FFF2-40B4-BE49-F238E27FC236}">
                <a16:creationId xmlns:a16="http://schemas.microsoft.com/office/drawing/2014/main" id="{50E4D73A-8A2F-531D-B579-D4C43CD8B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822" y="999285"/>
            <a:ext cx="7042355" cy="550146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84842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C5B32BFE-B73E-B6A0-D6F1-B0BDBD288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Thank you!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en-US" dirty="0"/>
              <a:t>Questions/Comments?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32" name="Content Placeholder 31">
            <a:extLst>
              <a:ext uri="{FF2B5EF4-FFF2-40B4-BE49-F238E27FC236}">
                <a16:creationId xmlns:a16="http://schemas.microsoft.com/office/drawing/2014/main" id="{74F9DF0B-10DE-1217-3D4A-12A1DB396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G</a:t>
            </a:r>
            <a:r>
              <a:rPr lang="en-US" sz="2400" b="1" dirty="0">
                <a:solidFill>
                  <a:srgbClr val="00829B"/>
                </a:solidFill>
                <a:hlinkClick r:id="rId2"/>
              </a:rPr>
              <a:t>nanaprabhu.Gnanam@ercot.com</a:t>
            </a:r>
            <a:endParaRPr lang="en-US" sz="2400" b="1" dirty="0">
              <a:solidFill>
                <a:srgbClr val="00829B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9FAECD-8669-5985-A1B4-AB3FDFDF9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781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D2941-6D7A-FB1A-427E-A52ED70C7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780C0-4900-37BE-DAF2-6E8D087F7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21" name="Text Placeholder 35">
            <a:extLst>
              <a:ext uri="{FF2B5EF4-FFF2-40B4-BE49-F238E27FC236}">
                <a16:creationId xmlns:a16="http://schemas.microsoft.com/office/drawing/2014/main" id="{342EE477-B301-D10F-0DF4-C541D8BC78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1" cy="2671064"/>
          </a:xfrm>
        </p:spPr>
        <p:txBody>
          <a:bodyPr anchor="ctr"/>
          <a:lstStyle/>
          <a:p>
            <a:pPr marL="514350" indent="-228600">
              <a:buFont typeface="Arial" panose="020B0604020202020204" pitchFamily="34" charset="0"/>
              <a:buChar char="•"/>
            </a:pPr>
            <a:r>
              <a:rPr lang="en-US" sz="1600" b="0" dirty="0">
                <a:solidFill>
                  <a:schemeClr val="tx1"/>
                </a:solidFill>
              </a:rPr>
              <a:t>Appendix A: G-1 Generators and X-1 Transformers List</a:t>
            </a:r>
          </a:p>
          <a:p>
            <a:pPr marL="514350" indent="-228600">
              <a:buFont typeface="Arial" panose="020B0604020202020204" pitchFamily="34" charset="0"/>
              <a:buChar char="•"/>
            </a:pPr>
            <a:r>
              <a:rPr lang="en-US" sz="1600" b="0" dirty="0">
                <a:solidFill>
                  <a:schemeClr val="tx1"/>
                </a:solidFill>
              </a:rPr>
              <a:t>Appendix B: ERCOT Recommendation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E12062-E70D-0B3C-57E6-916716B6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anchor="ctr">
            <a:normAutofit/>
          </a:bodyPr>
          <a:lstStyle/>
          <a:p>
            <a:pPr>
              <a:spcAft>
                <a:spcPts val="600"/>
              </a:spcAft>
            </a:pPr>
            <a:fld id="{BCDE79FB-97BA-492B-8D57-F1373F9ADA95}" type="slidenum">
              <a:rPr lang="en-US" smtClean="0"/>
              <a:pPr>
                <a:spcAft>
                  <a:spcPts val="600"/>
                </a:spcAft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21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C1CE6-822A-EE50-D0CA-D5511D803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0F0DA80-AC7F-D58C-29D3-EED214821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A: G-1 Generators and X-1 Transformers List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791BEE-F9D0-BA27-DFE8-E466531DD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13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DF2A407-E5D7-AB44-6AAB-48A63AC2EA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603631"/>
              </p:ext>
            </p:extLst>
          </p:nvPr>
        </p:nvGraphicFramePr>
        <p:xfrm>
          <a:off x="1950096" y="1520345"/>
          <a:ext cx="8291807" cy="168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9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2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036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Generator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Transformer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33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Leon Creek U1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Cagnon X1 345/138-kV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33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Guadalupe Energy Center CTG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Howard Road X1 345/138-kV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85960767"/>
                  </a:ext>
                </a:extLst>
              </a:tr>
              <a:tr h="33633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Hill Country X1 345/138-kV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2977402"/>
                  </a:ext>
                </a:extLst>
              </a:tr>
              <a:tr h="33633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Martinez X1 345/138-kV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5639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10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EAAC8F-F9AA-EA62-6AC7-12751D7B3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85A4972-7302-0D1F-1AA8-1F0585FDE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B: ERCOT Recommendation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B839F8-7D17-F9BC-DC6C-6C35BA9F6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A2CB4B-F7C6-CBE5-F39D-FB90FB9D5CD7}"/>
              </a:ext>
            </a:extLst>
          </p:cNvPr>
          <p:cNvSpPr txBox="1"/>
          <p:nvPr/>
        </p:nvSpPr>
        <p:spPr>
          <a:xfrm>
            <a:off x="324464" y="914400"/>
            <a:ext cx="11543071" cy="6232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en-US" sz="2200" dirty="0"/>
              <a:t>Convert the existing Helotes 138-kV substation to a new 345/138-kV switching substation;</a:t>
            </a:r>
          </a:p>
          <a:p>
            <a:pPr marL="548640" lvl="1" indent="-18288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Construct a new 345-kV Helotes switching yard using a breaker-and-a-half configuration utilizing seven circuit breakers;</a:t>
            </a:r>
          </a:p>
          <a:p>
            <a:pPr marL="548640" lvl="1" indent="-18288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Install two new 345/138-kV autotransformers at the new Helotes 345/138-kV switching substation, with normal and emergency ratings of at least 600 MVA;</a:t>
            </a:r>
          </a:p>
          <a:p>
            <a:pPr marL="548640" lvl="1" indent="-18288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Loop into the existing Hill Country to Cagnon 345-kV transmission line into the new Helotes 345-kV substation;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Install a new 345/138-kV autotransformer at the existing Eastside 345/138-kV substation, with normal and emergency ratings of at least 600 MVA;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Construct a new Hill Country to Bergheim 345-kV transmission line on double-circuit structures with one circuit in place, with normal and emergency ratings of at least 1,980 MVA, which will require a new ROW, approximately 14.28 miles;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Rebuild the existing Castle to Dresden 138-kV transmission line on single-circuit structures where not sharing a common tower, with normal and emergency ratings of at least 478 MVA, approximately 3.79 miles;</a:t>
            </a:r>
          </a:p>
          <a:p>
            <a:pPr marL="548640" lvl="1" indent="-18288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The existing infrastructure is approximately 55 years old with a current normal and emergency ratings of 206 MVA;</a:t>
            </a:r>
          </a:p>
          <a:p>
            <a:pPr marL="0" lvl="1">
              <a:spcAft>
                <a:spcPts val="600"/>
              </a:spcAft>
              <a:defRPr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54835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5997F-40C5-DBD8-FDF7-6EAB2722A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DF73D3B-875C-A1C3-C147-A6053EA4D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B: ERCOT Recommendation (cont.)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8A1AFC-A599-67E3-CB60-B72012802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CBC5D3-03C2-5906-F6EE-23369047EBC2}"/>
              </a:ext>
            </a:extLst>
          </p:cNvPr>
          <p:cNvSpPr txBox="1"/>
          <p:nvPr/>
        </p:nvSpPr>
        <p:spPr>
          <a:xfrm>
            <a:off x="285135" y="914400"/>
            <a:ext cx="11493910" cy="52245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Rebuild the existing Cagnon to </a:t>
            </a:r>
            <a:r>
              <a:rPr lang="en-US" sz="2200" dirty="0" err="1"/>
              <a:t>Potranco</a:t>
            </a:r>
            <a:r>
              <a:rPr lang="en-US" sz="2200" dirty="0"/>
              <a:t> 138-kV transmission line on single-circuit structures where not sharing a common tower, with normal and emergency ratings of at least 478 MVA, approximately 5.87 miles;</a:t>
            </a:r>
          </a:p>
          <a:p>
            <a:pPr marL="548640" lvl="1" indent="-18288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The existing infrastructure is approximately 54 years old with a current normal and emergency ratings of 314 MVA;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Rebuild the existing Leon Creek to Palo Alto 138-kV transmission line on single-circuit structures where not sharing a common tower, with normal and emergency ratings of at least 478 MVA, approximately 3.64 miles;</a:t>
            </a:r>
          </a:p>
          <a:p>
            <a:pPr marL="548640" lvl="1" indent="-18288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The existing infrastructure is approximately 30 years old with a current normal and emergency ratings of 314 MVA;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Rebuild the existing </a:t>
            </a:r>
            <a:r>
              <a:rPr lang="en-US" sz="2200" dirty="0" err="1"/>
              <a:t>Medinabs</a:t>
            </a:r>
            <a:r>
              <a:rPr lang="en-US" sz="2200" dirty="0"/>
              <a:t> to 36th Street 138-kV transmission line on single-circuit structures where not sharing a common tower, with normal and emergency ratings of at least 478 MVA, approximately 8.57 miles;</a:t>
            </a:r>
          </a:p>
          <a:p>
            <a:pPr marL="548640" lvl="1" indent="-18288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The existing infrastructure is approximately 52 years old with a current normal and emergency ratings of 213 MVA;</a:t>
            </a:r>
          </a:p>
        </p:txBody>
      </p:sp>
    </p:spTree>
    <p:extLst>
      <p:ext uri="{BB962C8B-B14F-4D97-AF65-F5344CB8AC3E}">
        <p14:creationId xmlns:p14="http://schemas.microsoft.com/office/powerpoint/2010/main" val="1696492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25FAA-1D50-4A45-12BC-2BFE848F7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59B6885-85F4-8B17-2725-5376B11B8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B: ERCOT Recommendation (cont.)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0F52B5-C315-E3DB-AA36-D7AA01F1E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71241D-8B76-0B14-0F8A-81FB5A74799A}"/>
              </a:ext>
            </a:extLst>
          </p:cNvPr>
          <p:cNvSpPr txBox="1"/>
          <p:nvPr/>
        </p:nvSpPr>
        <p:spPr>
          <a:xfrm>
            <a:off x="285135" y="914400"/>
            <a:ext cx="11493910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Rebuild the existing Cagnon to VLSI 138-kV transmission line on single-circuit structures where not sharing a common tower, with normal and emergency ratings of at least 478 MVA, approximately 8.74 miles;</a:t>
            </a:r>
          </a:p>
          <a:p>
            <a:pPr marL="548640" lvl="1" indent="-18288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The existing infrastructure is approximately 58 years old with a current normal and emergency ratings of 314 MVA;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Rebuild the existing </a:t>
            </a:r>
            <a:r>
              <a:rPr lang="en-US" sz="2200" dirty="0" err="1"/>
              <a:t>Five_pts</a:t>
            </a:r>
            <a:r>
              <a:rPr lang="en-US" sz="2200" dirty="0"/>
              <a:t> to </a:t>
            </a:r>
            <a:r>
              <a:rPr lang="en-US" sz="2200" dirty="0" err="1"/>
              <a:t>Wstside</a:t>
            </a:r>
            <a:r>
              <a:rPr lang="en-US" sz="2200" dirty="0"/>
              <a:t> 138-kV transmission line on single-circuit structures where not sharing a common tower, with normal and emergency ratings of at least 478 MVA, approximately 3.78 miles;</a:t>
            </a:r>
          </a:p>
          <a:p>
            <a:pPr marL="548640" lvl="1" indent="-18288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The existing infrastructure is approximately 9 years old with a current normal and emergency ratings of 287 MVA;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Rebuild the existing Grissom to VLSI 138-kV transmission line on single-circuit structures where not sharing a common tower, with normal and emergency ratings of at least 478 MVA, approximately 3.03 miles;</a:t>
            </a:r>
          </a:p>
          <a:p>
            <a:pPr marL="548640" lvl="1" indent="-18288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The existing infrastructure is approximately 42 years old with a current normal and emergency ratings of 293 MVA;</a:t>
            </a:r>
          </a:p>
          <a:p>
            <a:pPr marL="0" lvl="1">
              <a:spcAft>
                <a:spcPts val="600"/>
              </a:spcAft>
              <a:defRPr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935001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43D5B-B36F-764E-DE63-F4C259D80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8E4E31B-9502-8B50-0A71-C032CC683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B: ERCOT Recommendation (cont.)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8F068D-036F-F179-131D-84BD284C0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B7F400-A9CB-D6BE-6D5C-2FB8484ACD4B}"/>
              </a:ext>
            </a:extLst>
          </p:cNvPr>
          <p:cNvSpPr txBox="1"/>
          <p:nvPr/>
        </p:nvSpPr>
        <p:spPr>
          <a:xfrm>
            <a:off x="285135" y="914400"/>
            <a:ext cx="11493910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Rebuild the existing Anderson to Helotes 138-kV transmission line on single-circuit structures where not sharing a common tower, with normal and emergency ratings of at least 600 MVA, approximately 5.67 miles;</a:t>
            </a:r>
          </a:p>
          <a:p>
            <a:pPr marL="548640" lvl="1" indent="-18288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The existing infrastructure is approximately 58 years old with a current normal and emergency ratings of 478 MVA;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Install a 50 MVAr sized capacitor at the existing Helotes 138-kV substation;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Install a 50 MVAr sized capacitor at the existing Howard 138-kV substation;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Install a 35 MVAr sized capacitor at the existing Ingram Road 138-kV substation;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Install a 25 MVAr sized capacitor at the existing Legend Falls 138-kV substation;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Install a 50 MVAr sized capacitor at the existing Panther Springs 138-kV substation;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Install a 25 MVAr sized capacitor at the existing </a:t>
            </a:r>
            <a:r>
              <a:rPr lang="en-US" sz="2200" dirty="0" err="1"/>
              <a:t>Tally_Rd</a:t>
            </a:r>
            <a:r>
              <a:rPr lang="en-US" sz="2200" dirty="0"/>
              <a:t> 138-kV substation;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Install a 35 MVAr sized capacitor at the existing Tezel Road 138-kV substation;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Install a 300 MVAr STATCOM at the existing Grissom 138-kV substation; and</a:t>
            </a:r>
          </a:p>
          <a:p>
            <a:pPr marL="0" lvl="1">
              <a:spcAft>
                <a:spcPts val="600"/>
              </a:spcAft>
              <a:defRPr/>
            </a:pPr>
            <a:r>
              <a:rPr lang="en-US" sz="2200" dirty="0"/>
              <a:t>Install a 300 MVAr STATCOM at the existing Martinez 138-kV substation.</a:t>
            </a:r>
          </a:p>
        </p:txBody>
      </p:sp>
    </p:spTree>
    <p:extLst>
      <p:ext uri="{BB962C8B-B14F-4D97-AF65-F5344CB8AC3E}">
        <p14:creationId xmlns:p14="http://schemas.microsoft.com/office/powerpoint/2010/main" val="4093444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</p:spPr>
        <p:txBody>
          <a:bodyPr/>
          <a:lstStyle/>
          <a:p>
            <a:r>
              <a:rPr lang="en-US" dirty="0"/>
              <a:t>Overview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>
            <a:normAutofit/>
          </a:bodyPr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6"/>
          </p:nvPr>
        </p:nvSpPr>
        <p:spPr>
          <a:xfrm>
            <a:off x="409575" y="914400"/>
            <a:ext cx="11372850" cy="1796640"/>
          </a:xfrm>
          <a:ln>
            <a:noFill/>
          </a:ln>
        </p:spPr>
        <p:txBody>
          <a:bodyPr/>
          <a:lstStyle/>
          <a:p>
            <a:r>
              <a:rPr lang="en-US" dirty="0"/>
              <a:t>CPS Energy (CPS) submitted the Reactive Power Planning Project (25RPG013) for Electric Reliability Council of Texas’ (ERCOT) Regional Planning Group (RPG) review in May 2025.</a:t>
            </a:r>
          </a:p>
          <a:p>
            <a:r>
              <a:rPr lang="en-US" dirty="0"/>
              <a:t>CPS submitted the Helotes 345/138-kV Switching Station and Autotransformer Addition at Eastside Switching Station Project (25RPG017) for ERCOT RPG review in June 2025.</a:t>
            </a:r>
          </a:p>
          <a:p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E07E9C6-A609-966C-EFF8-B917B8297762}"/>
              </a:ext>
            </a:extLst>
          </p:cNvPr>
          <p:cNvSpPr txBox="1">
            <a:spLocks/>
          </p:cNvSpPr>
          <p:nvPr/>
        </p:nvSpPr>
        <p:spPr>
          <a:xfrm>
            <a:off x="409575" y="2440859"/>
            <a:ext cx="5152104" cy="3959941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2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/>
              <a:t>The Tier 1 CPS proposed project submission 25RPG013 was estimated to cost $116.5 million and will not require a Convenience and Necessity (CCN).</a:t>
            </a:r>
          </a:p>
          <a:p>
            <a:pPr lvl="1"/>
            <a:r>
              <a:rPr lang="en-US" dirty="0"/>
              <a:t>The Tier 1 CPS proposed project submission 25RPG017 was estimated to cost $110.0 million and will not require a Convenience and Necessity (CCN).</a:t>
            </a:r>
          </a:p>
          <a:p>
            <a:pPr lvl="1"/>
            <a:r>
              <a:rPr lang="en-US" dirty="0"/>
              <a:t>Address reliability issues in Bexar County in the South Central Weather Zone.</a:t>
            </a:r>
          </a:p>
          <a:p>
            <a:pPr lvl="1"/>
            <a:r>
              <a:rPr lang="en-US" dirty="0"/>
              <a:t>ERCOT conducted a single ERCOT Independent Review (EIR) for these two projects.</a:t>
            </a:r>
          </a:p>
        </p:txBody>
      </p:sp>
      <p:pic>
        <p:nvPicPr>
          <p:cNvPr id="6" name="Picture 5" descr="Map&#10;&#10;AI-generated content may be incorrect.">
            <a:extLst>
              <a:ext uri="{FF2B5EF4-FFF2-40B4-BE49-F238E27FC236}">
                <a16:creationId xmlns:a16="http://schemas.microsoft.com/office/drawing/2014/main" id="{DC5C2C52-D909-AE3D-4851-0FE588AB5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651" y="2548119"/>
            <a:ext cx="4838802" cy="374541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59230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00177-1D6D-B971-FDA2-06A620244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E3270-3C87-F2F9-5C52-AC57CF7EB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 Need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F2A3C1-67EB-DF54-7E30-D3E82039B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3F05EA5-13E0-9C73-EC71-3DFDE824538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ERCOT’s independent review verified reliability planning criteria violations in Bexar County in the South Central Weather Zone.</a:t>
            </a:r>
          </a:p>
          <a:p>
            <a:endParaRPr lang="en-US" dirty="0"/>
          </a:p>
          <a:p>
            <a:r>
              <a:rPr lang="en-US" dirty="0"/>
              <a:t>System improvement is needed to meet reliability planning criteria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AD7CCA3-2CD7-CBE5-8B5B-C6C39EC36F31}"/>
              </a:ext>
            </a:extLst>
          </p:cNvPr>
          <p:cNvGraphicFramePr>
            <a:graphicFrameLocks noGrp="1"/>
          </p:cNvGraphicFramePr>
          <p:nvPr/>
        </p:nvGraphicFramePr>
        <p:xfrm>
          <a:off x="1387600" y="3362585"/>
          <a:ext cx="8927689" cy="2017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3052">
                  <a:extLst>
                    <a:ext uri="{9D8B030D-6E8A-4147-A177-3AD203B41FA5}">
                      <a16:colId xmlns:a16="http://schemas.microsoft.com/office/drawing/2014/main" val="2075438967"/>
                    </a:ext>
                  </a:extLst>
                </a:gridCol>
                <a:gridCol w="2067735">
                  <a:extLst>
                    <a:ext uri="{9D8B030D-6E8A-4147-A177-3AD203B41FA5}">
                      <a16:colId xmlns:a16="http://schemas.microsoft.com/office/drawing/2014/main" val="459147843"/>
                    </a:ext>
                  </a:extLst>
                </a:gridCol>
                <a:gridCol w="2173451">
                  <a:extLst>
                    <a:ext uri="{9D8B030D-6E8A-4147-A177-3AD203B41FA5}">
                      <a16:colId xmlns:a16="http://schemas.microsoft.com/office/drawing/2014/main" val="2989724160"/>
                    </a:ext>
                  </a:extLst>
                </a:gridCol>
                <a:gridCol w="2173451">
                  <a:extLst>
                    <a:ext uri="{9D8B030D-6E8A-4147-A177-3AD203B41FA5}">
                      <a16:colId xmlns:a16="http://schemas.microsoft.com/office/drawing/2014/main" val="3755481090"/>
                    </a:ext>
                  </a:extLst>
                </a:gridCol>
              </a:tblGrid>
              <a:tr h="49313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Contingency Category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Voltage Violations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Thermal Overloads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Unsolved 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Power Flow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35984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P0: N-0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4739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P1, P2-1, P7: N-1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144*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2*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70808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P2, P4, P5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91798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P3: (G-1+N-1)**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144*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37*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2552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P6-2: (X-1+N-1)**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145*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11*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688134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0298813-5EB6-F404-F8F5-2F4B3F14A2F2}"/>
              </a:ext>
            </a:extLst>
          </p:cNvPr>
          <p:cNvSpPr txBox="1"/>
          <p:nvPr/>
        </p:nvSpPr>
        <p:spPr>
          <a:xfrm>
            <a:off x="1387600" y="5422910"/>
            <a:ext cx="9188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* </a:t>
            </a:r>
            <a:r>
              <a:rPr lang="en-US" sz="1400" dirty="0"/>
              <a:t>Violations seen in the basecase under P1 and P7 events were also seen under G-1+N-1 and/or X-1+N-1 events</a:t>
            </a:r>
          </a:p>
          <a:p>
            <a:r>
              <a:rPr lang="en-US" sz="1400" dirty="0"/>
              <a:t>** See </a:t>
            </a:r>
            <a:r>
              <a:rPr lang="en-US" sz="1400" dirty="0">
                <a:solidFill>
                  <a:schemeClr val="tx2"/>
                </a:solidFill>
                <a:hlinkClick r:id="rId3" action="ppaction://hlinksldjump"/>
              </a:rPr>
              <a:t>Appendix A </a:t>
            </a:r>
            <a:r>
              <a:rPr lang="en-US" sz="1400" dirty="0"/>
              <a:t>for the list of G-1 generators and X-1 transformers being tested</a:t>
            </a:r>
            <a:endParaRPr lang="en-US" sz="1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9463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F006A-F841-1986-C996-CBD5C373B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CD4FF-8D2F-6475-3AF2-306746E4B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Project Options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14C322-0B51-07CD-C433-C1FC17D0F4F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282650"/>
            <a:ext cx="11163300" cy="3968853"/>
          </a:xfrm>
        </p:spPr>
        <p:txBody>
          <a:bodyPr/>
          <a:lstStyle/>
          <a:p>
            <a:r>
              <a:rPr lang="en-US" dirty="0"/>
              <a:t>ERCOT analyzed four options.</a:t>
            </a:r>
          </a:p>
          <a:p>
            <a:r>
              <a:rPr lang="en-US" dirty="0"/>
              <a:t>Among the four options, Option 3A addresses all project needs, meets ERCOT and NERC reliability criteria, improves long-term load-serving capability, and is feasible for construction.</a:t>
            </a:r>
          </a:p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F3F63-BDD0-0151-DF11-CBE86FA1EA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5759451"/>
            <a:ext cx="11018274" cy="977899"/>
          </a:xfrm>
        </p:spPr>
        <p:txBody>
          <a:bodyPr/>
          <a:lstStyle/>
          <a:p>
            <a:r>
              <a:rPr lang="en-US" dirty="0"/>
              <a:t>Key Takeaway: Option 3A was selected as the ERCOT preferred option because it addresses all project needs in the study area, meets ERCOT and NERC reliability standards, improves long-term load-serving capability, and is feasible for construction.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AAA1E1-6C57-EA48-F900-B28C63902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DF73E5A-C972-9093-3469-629027A985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283503"/>
              </p:ext>
            </p:extLst>
          </p:nvPr>
        </p:nvGraphicFramePr>
        <p:xfrm>
          <a:off x="495300" y="2894331"/>
          <a:ext cx="111633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6446">
                  <a:extLst>
                    <a:ext uri="{9D8B030D-6E8A-4147-A177-3AD203B41FA5}">
                      <a16:colId xmlns:a16="http://schemas.microsoft.com/office/drawing/2014/main" val="3206995636"/>
                    </a:ext>
                  </a:extLst>
                </a:gridCol>
                <a:gridCol w="1904215">
                  <a:extLst>
                    <a:ext uri="{9D8B030D-6E8A-4147-A177-3AD203B41FA5}">
                      <a16:colId xmlns:a16="http://schemas.microsoft.com/office/drawing/2014/main" val="2674448076"/>
                    </a:ext>
                  </a:extLst>
                </a:gridCol>
                <a:gridCol w="1951348">
                  <a:extLst>
                    <a:ext uri="{9D8B030D-6E8A-4147-A177-3AD203B41FA5}">
                      <a16:colId xmlns:a16="http://schemas.microsoft.com/office/drawing/2014/main" val="3582941928"/>
                    </a:ext>
                  </a:extLst>
                </a:gridCol>
                <a:gridCol w="1791093">
                  <a:extLst>
                    <a:ext uri="{9D8B030D-6E8A-4147-A177-3AD203B41FA5}">
                      <a16:colId xmlns:a16="http://schemas.microsoft.com/office/drawing/2014/main" val="4058640929"/>
                    </a:ext>
                  </a:extLst>
                </a:gridCol>
                <a:gridCol w="1600198">
                  <a:extLst>
                    <a:ext uri="{9D8B030D-6E8A-4147-A177-3AD203B41FA5}">
                      <a16:colId xmlns:a16="http://schemas.microsoft.com/office/drawing/2014/main" val="36538484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Option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Option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Option 3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Option 3A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015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Meets ERCOT and NERC Reliability Criteria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3644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Improves Long-Term Load-Serving Capability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(~MW)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37.7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8.7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136.4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178.3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879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Requires CCN 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(~miles)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(62.5)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(14.3)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(14.3)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8204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Cost Estimate* (~$M)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235.0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477.7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80081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Construction Feasibility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5213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Expected ISD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December 2029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94920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C2E0921-C22A-14F1-7630-C2CC97E0F3F6}"/>
              </a:ext>
            </a:extLst>
          </p:cNvPr>
          <p:cNvSpPr txBox="1"/>
          <p:nvPr/>
        </p:nvSpPr>
        <p:spPr>
          <a:xfrm>
            <a:off x="495300" y="5451674"/>
            <a:ext cx="80173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*Cost estimates were provided by the TSP(s)</a:t>
            </a:r>
            <a:endParaRPr lang="en-US" sz="1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27051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7B16F-B766-DDB1-94D9-03DD61656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B436F-1045-FC28-8632-8D02D3769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Subsynchronous </a:t>
            </a:r>
            <a:r>
              <a:rPr lang="en-US" dirty="0"/>
              <a:t>Oscillation (SSO) Assessment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E82479-54D6-65EE-2846-4AB57B3C6B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3829665"/>
          </a:xfrm>
        </p:spPr>
        <p:txBody>
          <a:bodyPr/>
          <a:lstStyle/>
          <a:p>
            <a:r>
              <a:rPr lang="en-US" dirty="0"/>
              <a:t>SSO Assessment Pursuant to Protocol Section 3.22.1.3</a:t>
            </a:r>
          </a:p>
          <a:p>
            <a:pPr lvl="1"/>
            <a:r>
              <a:rPr lang="en-US" dirty="0"/>
              <a:t>ERCOT conducted a SSO screening </a:t>
            </a:r>
            <a:r>
              <a:rPr lang="en-US"/>
              <a:t>for Option </a:t>
            </a:r>
            <a:r>
              <a:rPr lang="en-US" dirty="0"/>
              <a:t>3A and found no adverse SSO impacts to the existing and planned generation resources at the time of this study</a:t>
            </a:r>
          </a:p>
          <a:p>
            <a:pPr lvl="1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DD72E-57AD-31B1-731A-FB9EDE5A40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5879690"/>
            <a:ext cx="11163298" cy="766916"/>
          </a:xfrm>
        </p:spPr>
        <p:txBody>
          <a:bodyPr/>
          <a:lstStyle/>
          <a:p>
            <a:r>
              <a:rPr lang="en-US" dirty="0"/>
              <a:t>Key Takeaway: Option 3A did not have an adverse SSO impact at the time of the study.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498A22-50E5-EC3C-0604-6AB53A09D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934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3AD77-5763-8FBF-3F45-C19831183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D2397-B5BC-92C9-8E37-99B529012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Congestion Analysis and Sensitivity Analysis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2D9D35-78ED-39DF-73A8-9F5CE64DD6F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4350" y="998792"/>
            <a:ext cx="11163300" cy="4402907"/>
          </a:xfrm>
        </p:spPr>
        <p:txBody>
          <a:bodyPr/>
          <a:lstStyle/>
          <a:p>
            <a:r>
              <a:rPr lang="en-US" dirty="0"/>
              <a:t>Pursuant to Planning Guide 3.1.3</a:t>
            </a:r>
          </a:p>
          <a:p>
            <a:pPr lvl="1"/>
            <a:r>
              <a:rPr lang="en-US" dirty="0"/>
              <a:t>ERCOT shall evaluate if the recommended project will have an impact on system congestion.</a:t>
            </a:r>
          </a:p>
          <a:p>
            <a:pPr lvl="1"/>
            <a:r>
              <a:rPr lang="en-US" dirty="0"/>
              <a:t>ERCOT shall perform a generation sensitivity analysis and evaluate impacts related to the load scaling used in the study on any constraints resulting in project recommendations.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sz="2200" dirty="0"/>
              <a:t>ERCOT concluded that:</a:t>
            </a:r>
          </a:p>
          <a:p>
            <a:pPr lvl="1"/>
            <a:r>
              <a:rPr lang="en-US" dirty="0"/>
              <a:t>Option 3A did not cause any additional congestion within the study area</a:t>
            </a:r>
          </a:p>
          <a:p>
            <a:pPr lvl="1"/>
            <a:r>
              <a:rPr lang="en-US" dirty="0"/>
              <a:t>No potential future generation studied impacts the preferred option</a:t>
            </a:r>
          </a:p>
          <a:p>
            <a:pPr lvl="1"/>
            <a:r>
              <a:rPr lang="en-US" dirty="0"/>
              <a:t>The load scaling did not have a material impact on the project need</a:t>
            </a:r>
          </a:p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E5101-2CCF-CB37-099F-BD1BFA3961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5535561"/>
            <a:ext cx="11163298" cy="1052052"/>
          </a:xfrm>
        </p:spPr>
        <p:txBody>
          <a:bodyPr/>
          <a:lstStyle/>
          <a:p>
            <a:r>
              <a:rPr lang="en-US" dirty="0"/>
              <a:t>Key Takeaways: Option 3A did not cause any additional congestion in the study area. Potential generation did not impact the preferred option and load scaling did not impact the project need.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42C1F7-5935-804E-DBD2-8AA89C481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18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D5045-C039-EC61-62B7-CA0C097D9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DF8C0-8779-81A6-862F-136CEF382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Dynamic Stability Analysis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D74981-3A2C-F330-33DA-BD681D8B486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3829665"/>
          </a:xfrm>
        </p:spPr>
        <p:txBody>
          <a:bodyPr/>
          <a:lstStyle/>
          <a:p>
            <a:r>
              <a:rPr lang="en-US" dirty="0"/>
              <a:t>ERCOT conducted a dynamic stability analysis for the ERCOT-preferred Option 3A. ERCOT updated the DWG 2031 Summer Peak case by incorporating the following key elements for evaluation:</a:t>
            </a:r>
          </a:p>
          <a:p>
            <a:pPr lvl="1"/>
            <a:r>
              <a:rPr lang="en-US" dirty="0"/>
              <a:t>Additional PG6.9 generation in the study area</a:t>
            </a:r>
          </a:p>
          <a:p>
            <a:pPr lvl="1"/>
            <a:r>
              <a:rPr lang="en-US" dirty="0"/>
              <a:t>Dynamic load models provided by CPS</a:t>
            </a:r>
          </a:p>
          <a:p>
            <a:pPr lvl="1"/>
            <a:r>
              <a:rPr lang="en-US" dirty="0"/>
              <a:t>Option 3A upgrades, including STATCOM dynamic data provided by CPS</a:t>
            </a:r>
          </a:p>
          <a:p>
            <a:pPr lvl="1"/>
            <a:r>
              <a:rPr lang="en-US" dirty="0"/>
              <a:t>Critical contingencies in the study area: P1, P2, P4, P5, P7, and ERCOT2</a:t>
            </a:r>
          </a:p>
          <a:p>
            <a:pPr marL="0" lvl="1" indent="0">
              <a:buNone/>
            </a:pPr>
            <a:r>
              <a:rPr lang="en-US" sz="2200" dirty="0"/>
              <a:t>No adverse dynamic stability impacts were observed from the implementation of Option 3A (ERCOT-preferred option).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0EF46-0348-9A42-D38E-408BE2A5BE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5879690"/>
            <a:ext cx="11163298" cy="766916"/>
          </a:xfrm>
        </p:spPr>
        <p:txBody>
          <a:bodyPr/>
          <a:lstStyle/>
          <a:p>
            <a:r>
              <a:rPr lang="en-US" dirty="0"/>
              <a:t>Key Takeaway: No adverse dynamic stability impacts were observed from the implementation of Option 3A (ERCOT-preferred option).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C83B28-9BD2-82E8-5078-87214440E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857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C1121-DBA7-E730-05C7-449CA906C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Project Summary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507181-46A0-AAEF-F418-AB5408FE8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671098-DDF9-97DF-1C07-8289E2E8F29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Convert the existing Helotes 138-kV substation into a new 345-kV switching substation looping into the adjacent 345-kV transmission lines;</a:t>
            </a:r>
          </a:p>
          <a:p>
            <a:r>
              <a:rPr lang="en-US" dirty="0"/>
              <a:t>Three (3) new 345/138-kV autotransformers;</a:t>
            </a:r>
          </a:p>
          <a:p>
            <a:r>
              <a:rPr lang="en-US" dirty="0"/>
              <a:t>Install sized capacitors totaling 270 MVAr;</a:t>
            </a:r>
          </a:p>
          <a:p>
            <a:r>
              <a:rPr lang="en-US" dirty="0"/>
              <a:t>Two (2) new STATCOMs totaling 600 MVAr;</a:t>
            </a:r>
          </a:p>
          <a:p>
            <a:r>
              <a:rPr lang="en-US" dirty="0"/>
              <a:t>Approximately 14.3 circuit-miles of new 345-kV transmission line; and</a:t>
            </a:r>
          </a:p>
          <a:p>
            <a:r>
              <a:rPr lang="en-US" dirty="0"/>
              <a:t>Approximately 43.1 circuit-miles </a:t>
            </a:r>
            <a:r>
              <a:rPr lang="en-US"/>
              <a:t>of rebuilt 138-kV </a:t>
            </a:r>
            <a:r>
              <a:rPr lang="en-US" dirty="0"/>
              <a:t>transmission lines</a:t>
            </a:r>
          </a:p>
          <a:p>
            <a:endParaRPr lang="en-US" dirty="0"/>
          </a:p>
          <a:p>
            <a:r>
              <a:rPr lang="en-US" dirty="0"/>
              <a:t>Detailed list of upgrades are in </a:t>
            </a:r>
            <a:r>
              <a:rPr lang="en-US" dirty="0">
                <a:hlinkClick r:id="rId2" action="ppaction://hlinksldjump"/>
              </a:rPr>
              <a:t>Appendix B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951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700BD-3A1F-F9FF-78E5-DA6A14FF8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B7583-570E-1FE8-667F-5D88BAE51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ERCOT Recommendation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D1FCC1-84E3-6B26-62EE-C7DE4D632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9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FF379D-C2D8-EF0C-761B-2CBC14A5EB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Based on the review, ERCOT will recommend the Board endorse the Option 3A to address reliability issues Bexar County in the South Central Weather Zone.</a:t>
            </a:r>
          </a:p>
          <a:p>
            <a:endParaRPr lang="en-US" dirty="0"/>
          </a:p>
          <a:p>
            <a:r>
              <a:rPr lang="en-US" dirty="0"/>
              <a:t>TSPs expect to implement the upgrades by October 2031</a:t>
            </a:r>
          </a:p>
          <a:p>
            <a:endParaRPr lang="en-US" dirty="0"/>
          </a:p>
          <a:p>
            <a:r>
              <a:rPr lang="en-US" dirty="0"/>
              <a:t>Estimated Cost: approximately $477.7 million</a:t>
            </a:r>
          </a:p>
          <a:p>
            <a:pPr lvl="1"/>
            <a:r>
              <a:rPr lang="en-US" dirty="0"/>
              <a:t>Updated CPS’s initial combined cost estimate ($235.0 million);</a:t>
            </a:r>
          </a:p>
          <a:p>
            <a:pPr lvl="1"/>
            <a:r>
              <a:rPr lang="en-US" dirty="0"/>
              <a:t>Approximately $242.7 million in upgrades to address additional reliability violations under peak and maintenance conditions</a:t>
            </a:r>
          </a:p>
          <a:p>
            <a:pPr marL="365760" lvl="1" indent="0">
              <a:buNone/>
            </a:pPr>
            <a:endParaRPr lang="en-US" dirty="0"/>
          </a:p>
          <a:p>
            <a:r>
              <a:rPr lang="en-US" dirty="0"/>
              <a:t>CCN filling would be required to construct a new Hill Country to Bergheim 345-kV transmission line on double-circuit capable structures with one circuit on place, approximately 14.3 miles of new ROW.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809761"/>
      </p:ext>
    </p:extLst>
  </p:cSld>
  <p:clrMapOvr>
    <a:masterClrMapping/>
  </p:clrMapOvr>
</p:sld>
</file>

<file path=ppt/theme/theme1.xml><?xml version="1.0" encoding="utf-8"?>
<a:theme xmlns:a="http://schemas.openxmlformats.org/drawingml/2006/main" name="1_Cover">
  <a:themeElements>
    <a:clrScheme name="ERCOT">
      <a:dk1>
        <a:srgbClr val="000000"/>
      </a:dk1>
      <a:lt1>
        <a:srgbClr val="FFFFFF"/>
      </a:lt1>
      <a:dk2>
        <a:srgbClr val="2D3338"/>
      </a:dk2>
      <a:lt2>
        <a:srgbClr val="FFFFFF"/>
      </a:lt2>
      <a:accent1>
        <a:srgbClr val="003865"/>
      </a:accent1>
      <a:accent2>
        <a:srgbClr val="5B6770"/>
      </a:accent2>
      <a:accent3>
        <a:srgbClr val="26D07C"/>
      </a:accent3>
      <a:accent4>
        <a:srgbClr val="00829B"/>
      </a:accent4>
      <a:accent5>
        <a:srgbClr val="685BC7"/>
      </a:accent5>
      <a:accent6>
        <a:srgbClr val="890C58"/>
      </a:accent6>
      <a:hlink>
        <a:srgbClr val="3996DF"/>
      </a:hlink>
      <a:folHlink>
        <a:srgbClr val="867ED0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PG Presentation Template" id="{B4478D45-AE08-4B4F-99CF-63600A9D6D50}" vid="{DBF02D57-CED3-4BB8-A699-7870ED500F61}"/>
    </a:ext>
  </a:extLst>
</a:theme>
</file>

<file path=ppt/theme/theme2.xml><?xml version="1.0" encoding="utf-8"?>
<a:theme xmlns:a="http://schemas.openxmlformats.org/drawingml/2006/main" name="Page Design">
  <a:themeElements>
    <a:clrScheme name="ERCOT colors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AEC7"/>
      </a:hlink>
      <a:folHlink>
        <a:srgbClr val="685BC7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PG Presentation Template" id="{B4478D45-AE08-4B4F-99CF-63600A9D6D50}" vid="{9C6A61ED-5D9D-43DF-AC3E-B0C1060BBB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f8c9251-373f-4ee3-86cf-d97122226a81" xsi:nil="true"/>
    <Ercot_x002e_comPage xmlns="5f527160-b6a2-448e-b210-55bbe2178a90" xsi:nil="true"/>
    <Audience xmlns="5f527160-b6a2-448e-b210-55bbe2178a90" xsi:nil="true"/>
    <lcf76f155ced4ddcb4097134ff3c332f xmlns="5f527160-b6a2-448e-b210-55bbe2178a9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F51A5998F0944EA03AB587B5B58FD3" ma:contentTypeVersion="18" ma:contentTypeDescription="Create a new document." ma:contentTypeScope="" ma:versionID="b4c82cc175136e5119ebe1daf97aec44">
  <xsd:schema xmlns:xsd="http://www.w3.org/2001/XMLSchema" xmlns:xs="http://www.w3.org/2001/XMLSchema" xmlns:p="http://schemas.microsoft.com/office/2006/metadata/properties" xmlns:ns2="5f527160-b6a2-448e-b210-55bbe2178a90" xmlns:ns3="cf8c9251-373f-4ee3-86cf-d97122226a81" targetNamespace="http://schemas.microsoft.com/office/2006/metadata/properties" ma:root="true" ma:fieldsID="afa9600c437eec4ba113eb804ae8201c" ns2:_="" ns3:_="">
    <xsd:import namespace="5f527160-b6a2-448e-b210-55bbe2178a90"/>
    <xsd:import namespace="cf8c9251-373f-4ee3-86cf-d97122226a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Ercot_x002e_comPage" minOccurs="0"/>
                <xsd:element ref="ns2:Audienc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527160-b6a2-448e-b210-55bbe2178a9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a102f585-f336-4ab5-8023-668eed9f00b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Ercot_x002e_comPage" ma:index="23" nillable="true" ma:displayName="Ercot.com Page" ma:format="Dropdown" ma:internalName="Ercot_x002e_comPage">
      <xsd:simpleType>
        <xsd:restriction base="dms:Text">
          <xsd:maxLength value="255"/>
        </xsd:restriction>
      </xsd:simpleType>
    </xsd:element>
    <xsd:element name="Audience" ma:index="24" nillable="true" ma:displayName="Audience" ma:format="Dropdown" ma:internalName="Audience">
      <xsd:simpleType>
        <xsd:restriction base="dms:Choice">
          <xsd:enumeration value="Board"/>
          <xsd:enumeration value="Weather"/>
          <xsd:enumeration value="Trending Topics"/>
        </xsd:restriction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c9251-373f-4ee3-86cf-d97122226a81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66124c6-af80-4d3b-9935-8f09acb7a830}" ma:internalName="TaxCatchAll" ma:showField="CatchAllData" ma:web="cf8c9251-373f-4ee3-86cf-d97122226a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21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E754FD2-17D2-4534-9157-8CFDD0166132}">
  <ds:schemaRefs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cf8c9251-373f-4ee3-86cf-d97122226a81"/>
    <ds:schemaRef ds:uri="5f527160-b6a2-448e-b210-55bbe2178a90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14F09C5-68B6-42DD-A42B-4B647BCFDC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f527160-b6a2-448e-b210-55bbe2178a90"/>
    <ds:schemaRef ds:uri="cf8c9251-373f-4ee3-86cf-d97122226a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A5F3B15-1EDA-47D5-B690-303F08E28C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RPG Presentation Template_2026</Template>
  <TotalTime>6467</TotalTime>
  <Words>1775</Words>
  <Application>Microsoft Office PowerPoint</Application>
  <PresentationFormat>Widescreen</PresentationFormat>
  <Paragraphs>196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Arial</vt:lpstr>
      <vt:lpstr>Wingdings</vt:lpstr>
      <vt:lpstr>1_Cover</vt:lpstr>
      <vt:lpstr>Page Design</vt:lpstr>
      <vt:lpstr>CPS Energy (CPS) – Combined Reactive Power Planning Project &amp; Helotes 345/138-kV Switching Station and Autotransformer Addition at Eastside Switching Station Project (25RPG013 &amp; 25RPG017)    Prabhu Gnanam Director, Grid Planning  Technical Advisory Committee Meeting May 19, 2026</vt:lpstr>
      <vt:lpstr>Overview </vt:lpstr>
      <vt:lpstr>Project Need</vt:lpstr>
      <vt:lpstr>Comparison of Project Options</vt:lpstr>
      <vt:lpstr>Subsynchronous Oscillation (SSO) Assessment  </vt:lpstr>
      <vt:lpstr>Congestion Analysis and Sensitivity Analysis</vt:lpstr>
      <vt:lpstr>Dynamic Stability Analysis  </vt:lpstr>
      <vt:lpstr>Overall Project Summary</vt:lpstr>
      <vt:lpstr>ERCOT Recommendation</vt:lpstr>
      <vt:lpstr>ERCOT Recommendation</vt:lpstr>
      <vt:lpstr>Thank you! Questions/Comments?</vt:lpstr>
      <vt:lpstr>Appendix</vt:lpstr>
      <vt:lpstr>Appendix A: G-1 Generators and X-1 Transformers List</vt:lpstr>
      <vt:lpstr>Appendix B: ERCOT Recommendation</vt:lpstr>
      <vt:lpstr>Appendix B: ERCOT Recommendation (cont.)</vt:lpstr>
      <vt:lpstr>Appendix B: ERCOT Recommendation (cont.)</vt:lpstr>
      <vt:lpstr>Appendix B: ERCOT Recommendation (cont.)</vt:lpstr>
    </vt:vector>
  </TitlesOfParts>
  <Company>ERCOT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Ahmed, Tanzila</dc:creator>
  <cp:keywords/>
  <cp:lastModifiedBy>Golen, Robert</cp:lastModifiedBy>
  <cp:revision>49</cp:revision>
  <dcterms:created xsi:type="dcterms:W3CDTF">2026-03-30T14:36:41Z</dcterms:created>
  <dcterms:modified xsi:type="dcterms:W3CDTF">2026-05-12T15:00:02Z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0x0101009AF51A5998F0944EA03AB587B5B58FD3</vt:lpwstr>
  </property>
  <property fmtid="{D5CDD505-2E9C-101B-9397-08002B2CF9AE}" pid="3" name="MediaServiceImageTags">
    <vt:lpwstr/>
  </property>
  <property fmtid="{D5CDD505-2E9C-101B-9397-08002B2CF9AE}" pid="4" name="MSIP_Label_c144db1d-993e-40da-980d-6eea152adc50_Enabled">
    <vt:lpwstr>true</vt:lpwstr>
  </property>
  <property fmtid="{D5CDD505-2E9C-101B-9397-08002B2CF9AE}" pid="5" name="MSIP_Label_c144db1d-993e-40da-980d-6eea152adc50_SetDate">
    <vt:lpwstr>2026-02-04T21:33:56Z</vt:lpwstr>
  </property>
  <property fmtid="{D5CDD505-2E9C-101B-9397-08002B2CF9AE}" pid="6" name="MSIP_Label_c144db1d-993e-40da-980d-6eea152adc50_Method">
    <vt:lpwstr>Privileged</vt:lpwstr>
  </property>
  <property fmtid="{D5CDD505-2E9C-101B-9397-08002B2CF9AE}" pid="7" name="MSIP_Label_c144db1d-993e-40da-980d-6eea152adc50_Name">
    <vt:lpwstr>Public</vt:lpwstr>
  </property>
  <property fmtid="{D5CDD505-2E9C-101B-9397-08002B2CF9AE}" pid="8" name="MSIP_Label_c144db1d-993e-40da-980d-6eea152adc50_SiteId">
    <vt:lpwstr>0afb747d-bff7-4596-a9fc-950ef9e0ec45</vt:lpwstr>
  </property>
  <property fmtid="{D5CDD505-2E9C-101B-9397-08002B2CF9AE}" pid="9" name="MSIP_Label_c144db1d-993e-40da-980d-6eea152adc50_ActionId">
    <vt:lpwstr>1d14393e-8913-4215-8969-3d0b24cf798e</vt:lpwstr>
  </property>
  <property fmtid="{D5CDD505-2E9C-101B-9397-08002B2CF9AE}" pid="10" name="MSIP_Label_c144db1d-993e-40da-980d-6eea152adc50_ContentBits">
    <vt:lpwstr>0</vt:lpwstr>
  </property>
  <property fmtid="{D5CDD505-2E9C-101B-9397-08002B2CF9AE}" pid="11" name="MSIP_Label_c144db1d-993e-40da-980d-6eea152adc50_Tag">
    <vt:lpwstr>10, 0, 1, 1</vt:lpwstr>
  </property>
</Properties>
</file>